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</p:sldMasterIdLst>
  <p:notesMasterIdLst>
    <p:notesMasterId r:id="rId15"/>
  </p:notesMasterIdLst>
  <p:sldIdLst>
    <p:sldId id="257" r:id="rId3"/>
    <p:sldId id="268" r:id="rId4"/>
    <p:sldId id="271" r:id="rId5"/>
    <p:sldId id="274" r:id="rId6"/>
    <p:sldId id="276" r:id="rId7"/>
    <p:sldId id="277" r:id="rId8"/>
    <p:sldId id="284" r:id="rId9"/>
    <p:sldId id="279" r:id="rId10"/>
    <p:sldId id="286" r:id="rId11"/>
    <p:sldId id="285" r:id="rId12"/>
    <p:sldId id="281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34" d="100"/>
          <a:sy n="34" d="100"/>
        </p:scale>
        <p:origin x="-7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3DDF6-EDAA-4F59-A6DB-3A293BE0F91E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D3A120-CF72-4747-BA83-6FD0F0229A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9250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3A120-CF72-4747-BA83-6FD0F0229AFE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13917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77858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85815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30802038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09111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8522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78210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678668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3214831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32452494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535558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42650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1F27032-0CE3-4A1F-A923-32548CA35D8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06472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hyperlink" Target="http://www.powerpointstyles.com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Text Box 21"/>
          <p:cNvSpPr txBox="1">
            <a:spLocks noChangeArrowheads="1"/>
          </p:cNvSpPr>
          <p:nvPr userDrawn="1"/>
        </p:nvSpPr>
        <p:spPr bwMode="auto">
          <a:xfrm>
            <a:off x="3348038" y="6237288"/>
            <a:ext cx="2457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mtClean="0">
                <a:solidFill>
                  <a:srgbClr val="000000"/>
                </a:solidFill>
                <a:hlinkClick r:id="rId14"/>
              </a:rPr>
              <a:t>Powerpoint Templates</a:t>
            </a:r>
            <a:endParaRPr lang="fr-FR" smtClean="0">
              <a:solidFill>
                <a:srgbClr val="000000"/>
              </a:solidFill>
            </a:endParaRPr>
          </a:p>
        </p:txBody>
      </p:sp>
      <p:pic>
        <p:nvPicPr>
          <p:cNvPr id="1044" name="Picture 20" descr="Image1Imfdsage1fdfzfg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2" name="Text Box 8"/>
          <p:cNvSpPr txBox="1">
            <a:spLocks noChangeArrowheads="1"/>
          </p:cNvSpPr>
          <p:nvPr userDrawn="1"/>
        </p:nvSpPr>
        <p:spPr bwMode="auto">
          <a:xfrm>
            <a:off x="7885113" y="6308725"/>
            <a:ext cx="1082675" cy="376238"/>
          </a:xfrm>
          <a:prstGeom prst="rect">
            <a:avLst/>
          </a:prstGeom>
          <a:solidFill>
            <a:schemeClr val="bg1"/>
          </a:solidFill>
          <a:ln w="9525">
            <a:solidFill>
              <a:srgbClr val="AA0AAA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b="1" smtClean="0">
                <a:solidFill>
                  <a:srgbClr val="AA0AAA"/>
                </a:solidFill>
              </a:rPr>
              <a:t>Page </a:t>
            </a:r>
            <a:fld id="{DDB7A14D-761C-4892-8A1B-7ECE7E5CEB6E}" type="slidenum">
              <a:rPr lang="fr-FR" b="1" smtClean="0">
                <a:solidFill>
                  <a:srgbClr val="AA0AAA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 b="1" smtClean="0">
              <a:solidFill>
                <a:srgbClr val="AA0AAA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24438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powerpointstyles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5.jpeg"/><Relationship Id="rId2" Type="http://schemas.openxmlformats.org/officeDocument/2006/relationships/hyperlink" Target="http://images01.olx.ru/ui/11/63/17/1297456795_165885617_1----.jpg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s.primamedia.ru/f/big/190/189517.jpg" TargetMode="External"/><Relationship Id="rId5" Type="http://schemas.openxmlformats.org/officeDocument/2006/relationships/image" Target="../media/image4.jpeg"/><Relationship Id="rId4" Type="http://schemas.openxmlformats.org/officeDocument/2006/relationships/hyperlink" Target="http://lentaregion.ru/wp-content/uploads/2011/11/4263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krasbezprikras.ru/upload/houses/Gruntovaya_Novaya/%D0%9D%D0%BE%D0%B2%D0%B0%D1%8F_84_1.JPG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jpeg"/><Relationship Id="rId4" Type="http://schemas.openxmlformats.org/officeDocument/2006/relationships/hyperlink" Target="http://www.karpinka.ru/wp-content/uploads/2011/11/IMG_4256.jpg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900igr.net/datai/geografija/Gornye-rajony/0001-001-Rekreatsionnoe-khozjajstvo-KBR.jpg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hyperlink" Target="http://otdix-v-crimu.ru/images_of_curorts/alushta/images/big_10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i826.photobucket.com/albums/zz185/chikotan50/SAKURA%20%20Fisheye/581.jpg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eg"/><Relationship Id="rId4" Type="http://schemas.openxmlformats.org/officeDocument/2006/relationships/hyperlink" Target="http://www.atorus.ru/public/ator/data/snowboard.jpg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penza-press.ru/files/pomoyka3/gilisnii_sertifikat.jpg" TargetMode="Externa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Text Box 16"/>
          <p:cNvSpPr txBox="1">
            <a:spLocks noChangeArrowheads="1"/>
          </p:cNvSpPr>
          <p:nvPr/>
        </p:nvSpPr>
        <p:spPr bwMode="auto">
          <a:xfrm>
            <a:off x="3348038" y="6237288"/>
            <a:ext cx="2457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>
                <a:hlinkClick r:id="rId2"/>
              </a:rPr>
              <a:t>Powerpoint Templates</a:t>
            </a:r>
            <a:endParaRPr lang="fr-FR"/>
          </a:p>
        </p:txBody>
      </p:sp>
      <p:pic>
        <p:nvPicPr>
          <p:cNvPr id="2063" name="Picture 15" descr="Imfdsage1fdfzf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2232248"/>
          </a:xfrm>
        </p:spPr>
        <p:txBody>
          <a:bodyPr/>
          <a:lstStyle/>
          <a:p>
            <a:r>
              <a:rPr lang="ru-RU" b="1" i="1" dirty="0" smtClean="0"/>
              <a:t>Связь. Сфера обслуживания.</a:t>
            </a:r>
            <a:endParaRPr lang="ru-RU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452" y="3933056"/>
            <a:ext cx="8594044" cy="17526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Цели урока: сформировать представление  о видах связи и уровне её развития. Познакомить с рекреационным хозяйством России.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2342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1143000"/>
          </a:xfrm>
        </p:spPr>
        <p:txBody>
          <a:bodyPr/>
          <a:lstStyle/>
          <a:p>
            <a:r>
              <a:rPr lang="ru-RU" sz="3600" dirty="0" smtClean="0"/>
              <a:t>Связь- это отрасль, которая обеспечивает приём и передачу информации.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03848" y="2620420"/>
            <a:ext cx="2880320" cy="5040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Связь.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37968" y="3675836"/>
            <a:ext cx="2436154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почтовая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02424" y="3672782"/>
            <a:ext cx="2880320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электрическая</a:t>
            </a:r>
            <a:endParaRPr lang="ru-RU" sz="2800" b="1" dirty="0">
              <a:solidFill>
                <a:schemeClr val="tx1"/>
              </a:solidFill>
            </a:endParaRPr>
          </a:p>
        </p:txBody>
      </p:sp>
      <p:cxnSp>
        <p:nvCxnSpPr>
          <p:cNvPr id="12" name="Прямая со стрелкой 11"/>
          <p:cNvCxnSpPr>
            <a:endCxn id="5" idx="3"/>
          </p:cNvCxnSpPr>
          <p:nvPr/>
        </p:nvCxnSpPr>
        <p:spPr>
          <a:xfrm flipH="1">
            <a:off x="2874122" y="3124476"/>
            <a:ext cx="1625870" cy="10085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4" idx="2"/>
            <a:endCxn id="6" idx="1"/>
          </p:cNvCxnSpPr>
          <p:nvPr/>
        </p:nvCxnSpPr>
        <p:spPr>
          <a:xfrm>
            <a:off x="4644008" y="3124476"/>
            <a:ext cx="1058416" cy="100550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1115616" y="4869160"/>
            <a:ext cx="3102423" cy="19150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Приём, перевозка и доставка почтовых отправлений.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033644" y="4853963"/>
            <a:ext cx="3786828" cy="19150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Телефонная, телеграфная, ,космическая связь, электронная почта, телевизионное и радиовещание.</a:t>
            </a:r>
            <a:endParaRPr lang="ru-RU" dirty="0"/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2123728" y="4590236"/>
            <a:ext cx="432048" cy="2789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5560132" y="4587182"/>
            <a:ext cx="740060" cy="28197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480913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Сфера обслуживания.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. </a:t>
            </a:r>
            <a:r>
              <a:rPr lang="ru-RU" sz="2400" dirty="0" smtClean="0"/>
              <a:t>ЖКХ</a:t>
            </a:r>
          </a:p>
          <a:p>
            <a:r>
              <a:rPr lang="ru-RU" sz="2400" dirty="0" smtClean="0"/>
              <a:t>·  Услуги по социальному обеспечению населения</a:t>
            </a:r>
          </a:p>
          <a:p>
            <a:r>
              <a:rPr lang="ru-RU" sz="2400" dirty="0" smtClean="0"/>
              <a:t>·  Торговля и общественное питание</a:t>
            </a:r>
          </a:p>
          <a:p>
            <a:r>
              <a:rPr lang="ru-RU" sz="2400" dirty="0" smtClean="0"/>
              <a:t>·  Бытовое обслуживание</a:t>
            </a:r>
          </a:p>
          <a:p>
            <a:r>
              <a:rPr lang="ru-RU" sz="2400" dirty="0" smtClean="0"/>
              <a:t>·  Культура</a:t>
            </a:r>
          </a:p>
          <a:p>
            <a:r>
              <a:rPr lang="ru-RU" sz="2400" dirty="0" smtClean="0"/>
              <a:t>·  Образование</a:t>
            </a:r>
          </a:p>
          <a:p>
            <a:r>
              <a:rPr lang="ru-RU" sz="2400" dirty="0" smtClean="0"/>
              <a:t>·  Медицина</a:t>
            </a:r>
          </a:p>
          <a:p>
            <a:r>
              <a:rPr lang="ru-RU" sz="2400" dirty="0" smtClean="0"/>
              <a:t>·  Кредитно-финансовое обслуживание</a:t>
            </a:r>
          </a:p>
          <a:p>
            <a:r>
              <a:rPr lang="ru-RU" sz="2400" dirty="0" smtClean="0"/>
              <a:t>·  Государственное управление</a:t>
            </a:r>
          </a:p>
          <a:p>
            <a:r>
              <a:rPr lang="ru-RU" sz="2400" dirty="0" smtClean="0"/>
              <a:t>·  Рекреационное хозяйство</a:t>
            </a:r>
          </a:p>
          <a:p>
            <a:pPr>
              <a:buFont typeface="Wingdings" pitchFamily="2" charset="2"/>
              <a:buChar char="ü"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90131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8435975" cy="1354137"/>
          </a:xfrm>
        </p:spPr>
        <p:txBody>
          <a:bodyPr/>
          <a:lstStyle/>
          <a:p>
            <a:pPr algn="l"/>
            <a:r>
              <a:rPr lang="ru-RU" sz="2800" b="1"/>
              <a:t>Потребность в благоустроенном жилье – одна из главных человеческих потребностей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412875"/>
            <a:ext cx="8785225" cy="54451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 b="1"/>
              <a:t>Проблемы:</a:t>
            </a:r>
          </a:p>
          <a:p>
            <a:pPr>
              <a:buFont typeface="Wingdings" pitchFamily="2" charset="2"/>
              <a:buNone/>
            </a:pPr>
            <a:r>
              <a:rPr lang="ru-RU" sz="2800" b="1" i="1"/>
              <a:t>1.Недостаточен жилой фонд страны.</a:t>
            </a:r>
          </a:p>
          <a:p>
            <a:pPr>
              <a:buFont typeface="Wingdings" pitchFamily="2" charset="2"/>
              <a:buNone/>
            </a:pPr>
            <a:r>
              <a:rPr lang="ru-RU" sz="2800"/>
              <a:t>	- 40 млн. человек (1/3 часть населения страны) нуждаются в жилье;</a:t>
            </a:r>
          </a:p>
          <a:p>
            <a:pPr>
              <a:buFont typeface="Wingdings" pitchFamily="2" charset="2"/>
              <a:buNone/>
            </a:pPr>
            <a:r>
              <a:rPr lang="ru-RU" sz="2800"/>
              <a:t>	- низкие темпы строительства;</a:t>
            </a:r>
          </a:p>
          <a:p>
            <a:pPr>
              <a:buFont typeface="Wingdings" pitchFamily="2" charset="2"/>
              <a:buNone/>
            </a:pPr>
            <a:r>
              <a:rPr lang="ru-RU" sz="2800"/>
              <a:t>	- велика изношенность жилого фонда (60%)</a:t>
            </a:r>
          </a:p>
        </p:txBody>
      </p:sp>
      <p:pic>
        <p:nvPicPr>
          <p:cNvPr id="3077" name="Picture 5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4437112"/>
            <a:ext cx="2940151" cy="22015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3060" y="4464161"/>
            <a:ext cx="2756079" cy="22048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5856" y="4437112"/>
            <a:ext cx="3017204" cy="22589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68799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15888"/>
            <a:ext cx="8928100" cy="596741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/>
              <a:t>3. В России много неблагоустроенного жилья</a:t>
            </a:r>
            <a:r>
              <a:rPr lang="ru-RU"/>
              <a:t>.</a:t>
            </a:r>
          </a:p>
          <a:p>
            <a:pPr>
              <a:buFont typeface="Wingdings" pitchFamily="2" charset="2"/>
              <a:buNone/>
            </a:pPr>
            <a:r>
              <a:rPr lang="ru-RU"/>
              <a:t> 	- в 12 городах и 140 пгт нет водопровода;</a:t>
            </a:r>
          </a:p>
          <a:p>
            <a:pPr>
              <a:buFont typeface="Wingdings" pitchFamily="2" charset="2"/>
              <a:buNone/>
            </a:pPr>
            <a:r>
              <a:rPr lang="ru-RU"/>
              <a:t>	- в 46 городах и 506 поселках нет канализации</a:t>
            </a:r>
          </a:p>
        </p:txBody>
      </p:sp>
      <p:pic>
        <p:nvPicPr>
          <p:cNvPr id="5125" name="Picture 5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3536789"/>
            <a:ext cx="4090129" cy="30689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0156" y="2636912"/>
            <a:ext cx="4053172" cy="28529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02184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/>
              <a:t>Обеспечение жильем жителей России и других стран мира</a:t>
            </a:r>
          </a:p>
        </p:txBody>
      </p:sp>
      <p:graphicFrame>
        <p:nvGraphicFramePr>
          <p:cNvPr id="6187" name="Group 43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8964613" cy="5151438"/>
        </p:xfrm>
        <a:graphic>
          <a:graphicData uri="http://schemas.openxmlformats.org/drawingml/2006/table">
            <a:tbl>
              <a:tblPr/>
              <a:tblGrid>
                <a:gridCol w="2987675"/>
                <a:gridCol w="2989263"/>
                <a:gridCol w="2987675"/>
              </a:tblGrid>
              <a:tr h="755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Страна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Среднее кол-во комнат на человека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Средний размер квартир (кв.м)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2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Россия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0,8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59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Белоруссия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0,9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61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4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Япония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2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Великобритания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87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США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911872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3600" b="1"/>
              <a:t>Рекреация – отдых, восстановление сил человека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Главная задача </a:t>
            </a:r>
            <a:r>
              <a:rPr lang="ru-RU" b="1"/>
              <a:t>рекреационного хозяйства</a:t>
            </a:r>
            <a:r>
              <a:rPr lang="ru-RU"/>
              <a:t> – это обеспечение отдыха людей.</a:t>
            </a:r>
          </a:p>
        </p:txBody>
      </p:sp>
      <p:pic>
        <p:nvPicPr>
          <p:cNvPr id="8197" name="Picture 5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2890647"/>
            <a:ext cx="2503738" cy="38086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747" y="3377380"/>
            <a:ext cx="4438053" cy="33218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31403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260350"/>
            <a:ext cx="8856663" cy="586581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/>
              <a:t>Природная основа для отдыха в России:</a:t>
            </a:r>
          </a:p>
          <a:p>
            <a:r>
              <a:rPr lang="ru-RU"/>
              <a:t>Рельеф</a:t>
            </a:r>
          </a:p>
          <a:p>
            <a:r>
              <a:rPr lang="ru-RU"/>
              <a:t>Климат</a:t>
            </a:r>
          </a:p>
          <a:p>
            <a:r>
              <a:rPr lang="ru-RU"/>
              <a:t>Природные зоны</a:t>
            </a:r>
          </a:p>
          <a:p>
            <a:r>
              <a:rPr lang="ru-RU"/>
              <a:t>Обилие рек и озер</a:t>
            </a:r>
          </a:p>
          <a:p>
            <a:r>
              <a:rPr lang="ru-RU"/>
              <a:t>Источники минеральных вод</a:t>
            </a:r>
          </a:p>
          <a:p>
            <a:r>
              <a:rPr lang="ru-RU"/>
              <a:t>Лечебные грязи</a:t>
            </a:r>
          </a:p>
        </p:txBody>
      </p:sp>
      <p:pic>
        <p:nvPicPr>
          <p:cNvPr id="9221" name="Picture 5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666" y="4005064"/>
            <a:ext cx="3924300" cy="26050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836613"/>
            <a:ext cx="3397250" cy="21986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56550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88913"/>
            <a:ext cx="8362950" cy="6408737"/>
          </a:xfrm>
        </p:spPr>
        <p:txBody>
          <a:bodyPr/>
          <a:lstStyle/>
          <a:p>
            <a:r>
              <a:rPr lang="ru-RU" sz="2800"/>
              <a:t>Культурно – исторические памятники.</a:t>
            </a:r>
          </a:p>
          <a:p>
            <a:r>
              <a:rPr lang="ru-RU" sz="2800"/>
              <a:t>Оздоровительные учреждения.</a:t>
            </a:r>
          </a:p>
          <a:p>
            <a:r>
              <a:rPr lang="ru-RU" sz="2800"/>
              <a:t>Базы отдыха.</a:t>
            </a:r>
          </a:p>
          <a:p>
            <a:r>
              <a:rPr lang="ru-RU" sz="2800"/>
              <a:t>Туризм.</a:t>
            </a:r>
          </a:p>
          <a:p>
            <a:r>
              <a:rPr lang="ru-RU" sz="2800"/>
              <a:t>5 тыс. санаториев, баз отдыха.</a:t>
            </a:r>
          </a:p>
          <a:p>
            <a:r>
              <a:rPr lang="ru-RU" sz="2800"/>
              <a:t>50 тыс. детских оздоровительных учреждений.</a:t>
            </a:r>
          </a:p>
          <a:p>
            <a:r>
              <a:rPr lang="ru-RU" sz="2800"/>
              <a:t>Потребность населения в данном виде услуг – 50 %.</a:t>
            </a:r>
          </a:p>
          <a:p>
            <a:r>
              <a:rPr lang="ru-RU" sz="2800"/>
              <a:t>Низкое качество предоставляемых услуг.</a:t>
            </a:r>
          </a:p>
          <a:p>
            <a:r>
              <a:rPr lang="ru-RU" sz="2800"/>
              <a:t>80% данных учреждений размещена в европейской части страны.</a:t>
            </a:r>
          </a:p>
          <a:p>
            <a:endParaRPr lang="ru-RU" sz="2800"/>
          </a:p>
        </p:txBody>
      </p:sp>
    </p:spTree>
    <p:extLst>
      <p:ext uri="{BB962C8B-B14F-4D97-AF65-F5344CB8AC3E}">
        <p14:creationId xmlns="" xmlns:p14="http://schemas.microsoft.com/office/powerpoint/2010/main" val="3902136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33375"/>
            <a:ext cx="8229600" cy="579278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/>
              <a:t>2. </a:t>
            </a:r>
            <a:r>
              <a:rPr lang="ru-RU" b="1" smtClean="0"/>
              <a:t>\</a:t>
            </a:r>
            <a:endParaRPr lang="ru-RU" dirty="0"/>
          </a:p>
        </p:txBody>
      </p:sp>
      <p:pic>
        <p:nvPicPr>
          <p:cNvPr id="4102" name="Picture 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6512" y="4071942"/>
            <a:ext cx="2143140" cy="18271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1214414" y="857232"/>
            <a:ext cx="5679516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Требования, предъявляемые к рекреационному району: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Благоприятный климат (нежаркое лето и несуровая зима), оптимальные средние температуры от -15 до +25С;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Наличие водных объектов (рек и озёр);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Исторические и культурные памятники;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Минеральные воды и лечебные грязи;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Теплое море;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Безопасность жизни (низкий уровень преступности).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Рельеф (плоский, холмистый, горный);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9685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Крупнейшие районы отдыха в России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ru-RU" sz="2800" dirty="0"/>
              <a:t> </a:t>
            </a:r>
            <a:r>
              <a:rPr lang="ru-RU" sz="2800" dirty="0" smtClean="0"/>
              <a:t>Возникшие </a:t>
            </a:r>
            <a:r>
              <a:rPr lang="ru-RU" sz="2800" dirty="0"/>
              <a:t>на основе природных условий и ресурсов.(Кавказские Минеральные воды, Черноморское побережье Кавказа).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ru-RU" sz="2800" dirty="0"/>
              <a:t>Возникшие вокруг крупных городов: Москва и Подмосковье, Санкт-Петербург.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ru-RU" sz="2800" dirty="0"/>
              <a:t>Возникшие вокруг ценных культурно-исторических объектов: Кижи, Соловецкий монастырь.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2874029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23" y="3048000"/>
            <a:ext cx="5715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91285" y="6484700"/>
            <a:ext cx="1440160" cy="28160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кижи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339" y="0"/>
            <a:ext cx="5413661" cy="357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228184" y="3284984"/>
            <a:ext cx="2592288" cy="2160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Великий Новгород</a:t>
            </a:r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3857"/>
            <a:ext cx="4928855" cy="3071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699792" y="2636912"/>
            <a:ext cx="1368152" cy="4110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Байкал </a:t>
            </a:r>
            <a:endParaRPr lang="ru-RU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5244" y="3573016"/>
            <a:ext cx="4379978" cy="328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668344" y="6341806"/>
            <a:ext cx="1130423" cy="2836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Волга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388219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337</Words>
  <Application>Microsoft Office PowerPoint</Application>
  <PresentationFormat>Экран (4:3)</PresentationFormat>
  <Paragraphs>85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Тема Office</vt:lpstr>
      <vt:lpstr>3_Modèle par défaut</vt:lpstr>
      <vt:lpstr>Связь. Сфера обслуживания.</vt:lpstr>
      <vt:lpstr>Связь- это отрасль, которая обеспечивает приём и передачу информации.</vt:lpstr>
      <vt:lpstr>Сфера обслуживания.</vt:lpstr>
      <vt:lpstr>Потребность в благоустроенном жилье – одна из главных человеческих потребностей</vt:lpstr>
      <vt:lpstr>Слайд 5</vt:lpstr>
      <vt:lpstr>Обеспечение жильем жителей России и других стран мира</vt:lpstr>
      <vt:lpstr>Рекреация – отдых, восстановление сил человека</vt:lpstr>
      <vt:lpstr>Слайд 8</vt:lpstr>
      <vt:lpstr>Слайд 9</vt:lpstr>
      <vt:lpstr>Слайд 10</vt:lpstr>
      <vt:lpstr>Крупнейшие районы отдыха в России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Связь. Сфера обслуживания.</dc:title>
  <dc:creator>Левановы</dc:creator>
  <cp:lastModifiedBy>Альфия</cp:lastModifiedBy>
  <cp:revision>24</cp:revision>
  <dcterms:created xsi:type="dcterms:W3CDTF">2013-12-24T12:11:24Z</dcterms:created>
  <dcterms:modified xsi:type="dcterms:W3CDTF">2017-02-01T18:36:05Z</dcterms:modified>
</cp:coreProperties>
</file>